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4.jpeg>
</file>

<file path=ppt/media/image15.jpeg>
</file>

<file path=ppt/media/image2.png>
</file>

<file path=ppt/media/image3.png>
</file>

<file path=ppt/media/image4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91159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07427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68971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01600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11769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67104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145143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3968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591342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2837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5132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2B165-44F0-4515-9BC4-48F61475EE79}" type="datetimeFigureOut">
              <a:rPr lang="es-MX" smtClean="0"/>
              <a:t>25/02/19</a:t>
            </a:fld>
            <a:endParaRPr lang="es-MX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B7C47-BF3F-4731-BA5A-3855A9D3243E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8286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686807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s-MX" dirty="0"/>
              <a:t>TRATAMIENTO DE INYECCION QUIMICA A POZOS TINTAL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606749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s-MX" dirty="0"/>
              <a:t>ACTIVO BELLOTA-JUJO</a:t>
            </a:r>
          </a:p>
          <a:p>
            <a:endParaRPr lang="es-MX" dirty="0"/>
          </a:p>
          <a:p>
            <a:endParaRPr lang="es-MX" dirty="0"/>
          </a:p>
          <a:p>
            <a:pPr algn="l"/>
            <a:r>
              <a:rPr lang="es-MX" sz="13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ING. HECTOR CRUZ</a:t>
            </a:r>
          </a:p>
          <a:p>
            <a:pPr algn="l"/>
            <a:r>
              <a:rPr lang="es-MX" sz="13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GRUPO EXCO OIL MEXICO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8642" y="4074407"/>
            <a:ext cx="2242425" cy="256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80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ANTECEDENTES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46288" y="1480308"/>
            <a:ext cx="10515600" cy="4351338"/>
          </a:xfrm>
        </p:spPr>
        <p:txBody>
          <a:bodyPr>
            <a:normAutofit/>
          </a:bodyPr>
          <a:lstStyle/>
          <a:p>
            <a:r>
              <a:rPr lang="es-MX" sz="1600" dirty="0"/>
              <a:t>De acuerdo a la información proporcionada por el personal del activo se tiene problemas para recuperar la producción de los pozos del Activo Tintan.</a:t>
            </a:r>
          </a:p>
          <a:p>
            <a:endParaRPr lang="es-MX" sz="1600" dirty="0"/>
          </a:p>
          <a:p>
            <a:pPr marL="285750" indent="-285750" algn="just">
              <a:defRPr/>
            </a:pPr>
            <a:r>
              <a:rPr lang="es-MX" sz="1600" kern="0" dirty="0">
                <a:solidFill>
                  <a:prstClr val="black"/>
                </a:solidFill>
              </a:rPr>
              <a:t>El campo Tintal, se encuentra en el Municipio de Jalpa de Méndez; a 11 km al Sureste de la ciudad de Comalcalco, en el Estado de Tabasco; geológicamente, se encuentra en la sub-provincia de Comalcalco, dentro de las Cuencas Terciarias</a:t>
            </a:r>
          </a:p>
          <a:p>
            <a:pPr marL="285750" indent="-285750" algn="just">
              <a:defRPr/>
            </a:pPr>
            <a:endParaRPr lang="es-MX" sz="1600" kern="0" dirty="0">
              <a:solidFill>
                <a:prstClr val="black"/>
              </a:solidFill>
            </a:endParaRPr>
          </a:p>
          <a:p>
            <a:pPr marL="285750" indent="-285750" algn="just">
              <a:defRPr/>
            </a:pPr>
            <a:r>
              <a:rPr lang="es-MX" sz="1600" kern="0" dirty="0">
                <a:solidFill>
                  <a:prstClr val="black"/>
                </a:solidFill>
              </a:rPr>
              <a:t>Este campo corresponde a la Asignación A-0338-M – Campo Tintal en la parte sur de lo que comprende el Proyecto El Golpe-Puerto Ceiba, colindando al Noroeste con la Asignación A-0342-M – Campo Tokal, al Este con la Asignación AR-0404- Campo Ayapa.</a:t>
            </a:r>
          </a:p>
          <a:p>
            <a:endParaRPr lang="es-MX" dirty="0"/>
          </a:p>
        </p:txBody>
      </p:sp>
      <p:grpSp>
        <p:nvGrpSpPr>
          <p:cNvPr id="4" name="Grupo 3"/>
          <p:cNvGrpSpPr/>
          <p:nvPr/>
        </p:nvGrpSpPr>
        <p:grpSpPr>
          <a:xfrm>
            <a:off x="2346967" y="4256944"/>
            <a:ext cx="5893923" cy="2179286"/>
            <a:chOff x="1150343" y="2302808"/>
            <a:chExt cx="7362941" cy="3414433"/>
          </a:xfrm>
        </p:grpSpPr>
        <p:pic>
          <p:nvPicPr>
            <p:cNvPr id="5" name="Picture 193" descr="image00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0343" y="2516841"/>
              <a:ext cx="2628900" cy="320040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ángulo 5"/>
            <p:cNvSpPr/>
            <p:nvPr/>
          </p:nvSpPr>
          <p:spPr>
            <a:xfrm>
              <a:off x="2816679" y="3257550"/>
              <a:ext cx="795800" cy="579664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rgbClr val="FFFFFF"/>
                </a:solidFill>
              </a:endParaRPr>
            </a:p>
          </p:txBody>
        </p:sp>
        <p:grpSp>
          <p:nvGrpSpPr>
            <p:cNvPr id="7" name="Grupo 6"/>
            <p:cNvGrpSpPr/>
            <p:nvPr/>
          </p:nvGrpSpPr>
          <p:grpSpPr>
            <a:xfrm>
              <a:off x="4551101" y="2302808"/>
              <a:ext cx="3962183" cy="3407233"/>
              <a:chOff x="4551101" y="2302808"/>
              <a:chExt cx="3962183" cy="3407233"/>
            </a:xfrm>
          </p:grpSpPr>
          <p:grpSp>
            <p:nvGrpSpPr>
              <p:cNvPr id="12" name="Grupo 11"/>
              <p:cNvGrpSpPr/>
              <p:nvPr/>
            </p:nvGrpSpPr>
            <p:grpSpPr>
              <a:xfrm>
                <a:off x="4551101" y="2302808"/>
                <a:ext cx="332142" cy="539645"/>
                <a:chOff x="3795079" y="2191888"/>
                <a:chExt cx="332142" cy="539645"/>
              </a:xfrm>
            </p:grpSpPr>
            <p:sp>
              <p:nvSpPr>
                <p:cNvPr id="14" name="Flecha derecha 13"/>
                <p:cNvSpPr/>
                <p:nvPr/>
              </p:nvSpPr>
              <p:spPr>
                <a:xfrm rot="16200000">
                  <a:off x="3843315" y="2534999"/>
                  <a:ext cx="235671" cy="157397"/>
                </a:xfrm>
                <a:prstGeom prst="rightArrow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MX" dirty="0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5" name="Rectángulo 14"/>
                <p:cNvSpPr/>
                <p:nvPr/>
              </p:nvSpPr>
              <p:spPr>
                <a:xfrm>
                  <a:off x="3795079" y="2191888"/>
                  <a:ext cx="3321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es-MX" dirty="0">
                      <a:solidFill>
                        <a:srgbClr val="000000"/>
                      </a:solidFill>
                    </a:rPr>
                    <a:t>N</a:t>
                  </a:r>
                </a:p>
              </p:txBody>
            </p:sp>
          </p:grpSp>
          <p:sp>
            <p:nvSpPr>
              <p:cNvPr id="13" name="Rectángulo 12"/>
              <p:cNvSpPr/>
              <p:nvPr/>
            </p:nvSpPr>
            <p:spPr>
              <a:xfrm>
                <a:off x="4571284" y="2363063"/>
                <a:ext cx="3942000" cy="3346978"/>
              </a:xfrm>
              <a:prstGeom prst="rect">
                <a:avLst/>
              </a:prstGeom>
              <a:noFill/>
              <a:ln w="1905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MX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8" name="Forma libre 7"/>
            <p:cNvSpPr/>
            <p:nvPr/>
          </p:nvSpPr>
          <p:spPr>
            <a:xfrm>
              <a:off x="2808000" y="2361600"/>
              <a:ext cx="1778400" cy="892800"/>
            </a:xfrm>
            <a:custGeom>
              <a:avLst/>
              <a:gdLst>
                <a:gd name="connsiteX0" fmla="*/ 0 w 1778400"/>
                <a:gd name="connsiteY0" fmla="*/ 892800 h 892800"/>
                <a:gd name="connsiteX1" fmla="*/ 1778400 w 1778400"/>
                <a:gd name="connsiteY1" fmla="*/ 0 h 892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778400" h="892800">
                  <a:moveTo>
                    <a:pt x="0" y="892800"/>
                  </a:moveTo>
                  <a:lnTo>
                    <a:pt x="1778400" y="0"/>
                  </a:ln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rgbClr val="FFFFFF"/>
                </a:solidFill>
              </a:endParaRPr>
            </a:p>
          </p:txBody>
        </p:sp>
        <p:sp>
          <p:nvSpPr>
            <p:cNvPr id="9" name="Forma libre 8"/>
            <p:cNvSpPr/>
            <p:nvPr/>
          </p:nvSpPr>
          <p:spPr>
            <a:xfrm>
              <a:off x="2815200" y="3830400"/>
              <a:ext cx="1764000" cy="1879200"/>
            </a:xfrm>
            <a:custGeom>
              <a:avLst/>
              <a:gdLst>
                <a:gd name="connsiteX0" fmla="*/ 0 w 1764000"/>
                <a:gd name="connsiteY0" fmla="*/ 0 h 1879200"/>
                <a:gd name="connsiteX1" fmla="*/ 0 w 1764000"/>
                <a:gd name="connsiteY1" fmla="*/ 0 h 1879200"/>
                <a:gd name="connsiteX2" fmla="*/ 86400 w 1764000"/>
                <a:gd name="connsiteY2" fmla="*/ 129600 h 1879200"/>
                <a:gd name="connsiteX3" fmla="*/ 172800 w 1764000"/>
                <a:gd name="connsiteY3" fmla="*/ 223200 h 1879200"/>
                <a:gd name="connsiteX4" fmla="*/ 1764000 w 1764000"/>
                <a:gd name="connsiteY4" fmla="*/ 1879200 h 187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000" h="1879200">
                  <a:moveTo>
                    <a:pt x="0" y="0"/>
                  </a:moveTo>
                  <a:lnTo>
                    <a:pt x="0" y="0"/>
                  </a:lnTo>
                  <a:cubicBezTo>
                    <a:pt x="36710" y="73421"/>
                    <a:pt x="23744" y="57546"/>
                    <a:pt x="86400" y="129600"/>
                  </a:cubicBezTo>
                  <a:cubicBezTo>
                    <a:pt x="114262" y="161641"/>
                    <a:pt x="172800" y="223200"/>
                    <a:pt x="172800" y="223200"/>
                  </a:cubicBezTo>
                  <a:lnTo>
                    <a:pt x="1764000" y="1879200"/>
                  </a:ln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rgbClr val="FFFFFF"/>
                </a:solidFill>
              </a:endParaRPr>
            </a:p>
          </p:txBody>
        </p:sp>
        <p:sp>
          <p:nvSpPr>
            <p:cNvPr id="10" name="Forma libre 9"/>
            <p:cNvSpPr/>
            <p:nvPr/>
          </p:nvSpPr>
          <p:spPr>
            <a:xfrm>
              <a:off x="3621600" y="3103200"/>
              <a:ext cx="957600" cy="151200"/>
            </a:xfrm>
            <a:custGeom>
              <a:avLst/>
              <a:gdLst>
                <a:gd name="connsiteX0" fmla="*/ 0 w 957600"/>
                <a:gd name="connsiteY0" fmla="*/ 151200 h 151200"/>
                <a:gd name="connsiteX1" fmla="*/ 957600 w 957600"/>
                <a:gd name="connsiteY1" fmla="*/ 0 h 15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7600" h="151200">
                  <a:moveTo>
                    <a:pt x="0" y="151200"/>
                  </a:moveTo>
                  <a:lnTo>
                    <a:pt x="957600" y="0"/>
                  </a:ln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rgbClr val="FFFFFF"/>
                </a:solidFill>
              </a:endParaRPr>
            </a:p>
          </p:txBody>
        </p:sp>
        <p:sp>
          <p:nvSpPr>
            <p:cNvPr id="11" name="Forma libre 10"/>
            <p:cNvSpPr/>
            <p:nvPr/>
          </p:nvSpPr>
          <p:spPr>
            <a:xfrm>
              <a:off x="3621600" y="3837600"/>
              <a:ext cx="950400" cy="367200"/>
            </a:xfrm>
            <a:custGeom>
              <a:avLst/>
              <a:gdLst>
                <a:gd name="connsiteX0" fmla="*/ 0 w 950400"/>
                <a:gd name="connsiteY0" fmla="*/ 0 h 367200"/>
                <a:gd name="connsiteX1" fmla="*/ 950400 w 950400"/>
                <a:gd name="connsiteY1" fmla="*/ 367200 h 36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0400" h="367200">
                  <a:moveTo>
                    <a:pt x="0" y="0"/>
                  </a:moveTo>
                  <a:lnTo>
                    <a:pt x="950400" y="367200"/>
                  </a:lnTo>
                </a:path>
              </a:pathLst>
            </a:cu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6" name="Imagen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123" y="4343512"/>
            <a:ext cx="3022704" cy="2083015"/>
          </a:xfrm>
          <a:prstGeom prst="rect">
            <a:avLst/>
          </a:prstGeom>
        </p:spPr>
      </p:pic>
      <p:pic>
        <p:nvPicPr>
          <p:cNvPr id="17" name="Imagen 1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3707" y="279055"/>
            <a:ext cx="1020185" cy="116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716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23496" y="1421807"/>
            <a:ext cx="10515600" cy="4351338"/>
          </a:xfrm>
        </p:spPr>
        <p:txBody>
          <a:bodyPr/>
          <a:lstStyle/>
          <a:p>
            <a:r>
              <a:rPr lang="es-MX" dirty="0"/>
              <a:t>De acuerdo a la información los pozos han reducido su producción en 70% o mas.</a:t>
            </a:r>
          </a:p>
          <a:p>
            <a:pPr marL="0" indent="0">
              <a:buNone/>
            </a:pPr>
            <a:endParaRPr lang="es-MX" dirty="0"/>
          </a:p>
        </p:txBody>
      </p:sp>
      <p:grpSp>
        <p:nvGrpSpPr>
          <p:cNvPr id="4" name="Grupo 3"/>
          <p:cNvGrpSpPr/>
          <p:nvPr/>
        </p:nvGrpSpPr>
        <p:grpSpPr>
          <a:xfrm>
            <a:off x="2314222" y="2269067"/>
            <a:ext cx="5808134" cy="4214087"/>
            <a:chOff x="174171" y="1030514"/>
            <a:chExt cx="7325855" cy="5223637"/>
          </a:xfrm>
        </p:grpSpPr>
        <p:grpSp>
          <p:nvGrpSpPr>
            <p:cNvPr id="5" name="Grupo 4"/>
            <p:cNvGrpSpPr/>
            <p:nvPr/>
          </p:nvGrpSpPr>
          <p:grpSpPr>
            <a:xfrm>
              <a:off x="174171" y="1030514"/>
              <a:ext cx="7325855" cy="4251606"/>
              <a:chOff x="174171" y="1030514"/>
              <a:chExt cx="6681566" cy="4251606"/>
            </a:xfrm>
          </p:grpSpPr>
          <p:pic>
            <p:nvPicPr>
              <p:cNvPr id="15" name="Imagen 14"/>
              <p:cNvPicPr>
                <a:picLocks noChangeAspect="1"/>
              </p:cNvPicPr>
              <p:nvPr/>
            </p:nvPicPr>
            <p:blipFill rotWithShape="1">
              <a:blip r:embed="rId2"/>
              <a:srcRect l="3080" t="11542" r="6159" b="4712"/>
              <a:stretch/>
            </p:blipFill>
            <p:spPr>
              <a:xfrm>
                <a:off x="174171" y="1030514"/>
                <a:ext cx="6681566" cy="4251606"/>
              </a:xfrm>
              <a:prstGeom prst="rect">
                <a:avLst/>
              </a:prstGeom>
            </p:spPr>
          </p:pic>
          <p:sp>
            <p:nvSpPr>
              <p:cNvPr id="16" name="6 Rectángulo"/>
              <p:cNvSpPr/>
              <p:nvPr/>
            </p:nvSpPr>
            <p:spPr bwMode="auto">
              <a:xfrm>
                <a:off x="774160" y="1227847"/>
                <a:ext cx="509891" cy="3851275"/>
              </a:xfrm>
              <a:prstGeom prst="rect">
                <a:avLst/>
              </a:prstGeom>
              <a:solidFill>
                <a:schemeClr val="bg1">
                  <a:lumMod val="75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s-MX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7" name="11 Rectángulo"/>
              <p:cNvSpPr/>
              <p:nvPr/>
            </p:nvSpPr>
            <p:spPr bwMode="auto">
              <a:xfrm>
                <a:off x="4823131" y="1227846"/>
                <a:ext cx="711908" cy="3851275"/>
              </a:xfrm>
              <a:prstGeom prst="rect">
                <a:avLst/>
              </a:prstGeom>
              <a:solidFill>
                <a:schemeClr val="bg1">
                  <a:lumMod val="75000"/>
                  <a:alpha val="51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s-MX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6" name="5 Grupo"/>
            <p:cNvGrpSpPr>
              <a:grpSpLocks/>
            </p:cNvGrpSpPr>
            <p:nvPr/>
          </p:nvGrpSpPr>
          <p:grpSpPr bwMode="auto">
            <a:xfrm>
              <a:off x="781727" y="5365677"/>
              <a:ext cx="6086001" cy="182161"/>
              <a:chOff x="836657" y="4049125"/>
              <a:chExt cx="6941031" cy="186772"/>
            </a:xfrm>
          </p:grpSpPr>
          <p:sp>
            <p:nvSpPr>
              <p:cNvPr id="11" name="12 Rectángulo"/>
              <p:cNvSpPr/>
              <p:nvPr/>
            </p:nvSpPr>
            <p:spPr>
              <a:xfrm>
                <a:off x="836657" y="4056852"/>
                <a:ext cx="709728" cy="179045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s-MX" sz="700" b="1" dirty="0">
                    <a:solidFill>
                      <a:srgbClr val="000000">
                        <a:lumMod val="75000"/>
                        <a:lumOff val="25000"/>
                      </a:srgbClr>
                    </a:solidFill>
                    <a:cs typeface="Arial" panose="020B0604020202020204" pitchFamily="34" charset="0"/>
                  </a:rPr>
                  <a:t>ETAPA I</a:t>
                </a:r>
              </a:p>
            </p:txBody>
          </p:sp>
          <p:sp>
            <p:nvSpPr>
              <p:cNvPr id="12" name="13 Rectángulo"/>
              <p:cNvSpPr/>
              <p:nvPr/>
            </p:nvSpPr>
            <p:spPr>
              <a:xfrm>
                <a:off x="1526889" y="4056852"/>
                <a:ext cx="4434230" cy="179045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s-MX" sz="800" b="1" dirty="0">
                    <a:solidFill>
                      <a:srgbClr val="000000">
                        <a:lumMod val="75000"/>
                        <a:lumOff val="25000"/>
                      </a:srgbClr>
                    </a:solidFill>
                    <a:cs typeface="Arial" panose="020B0604020202020204" pitchFamily="34" charset="0"/>
                  </a:rPr>
                  <a:t>ETAPA II</a:t>
                </a:r>
              </a:p>
            </p:txBody>
          </p:sp>
          <p:sp>
            <p:nvSpPr>
              <p:cNvPr id="13" name="15 Rectángulo"/>
              <p:cNvSpPr/>
              <p:nvPr/>
            </p:nvSpPr>
            <p:spPr>
              <a:xfrm>
                <a:off x="6710016" y="4055224"/>
                <a:ext cx="1067672" cy="180673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s-MX" sz="800" b="1" dirty="0">
                    <a:solidFill>
                      <a:srgbClr val="000000">
                        <a:lumMod val="75000"/>
                        <a:lumOff val="25000"/>
                      </a:srgbClr>
                    </a:solidFill>
                    <a:cs typeface="Arial" panose="020B0604020202020204" pitchFamily="34" charset="0"/>
                  </a:rPr>
                  <a:t>ETAPA IV</a:t>
                </a:r>
              </a:p>
            </p:txBody>
          </p:sp>
          <p:sp>
            <p:nvSpPr>
              <p:cNvPr id="14" name="14 Rectángulo"/>
              <p:cNvSpPr/>
              <p:nvPr/>
            </p:nvSpPr>
            <p:spPr>
              <a:xfrm>
                <a:off x="5957113" y="4049125"/>
                <a:ext cx="862211" cy="179045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s-MX" sz="800" b="1" dirty="0">
                    <a:solidFill>
                      <a:srgbClr val="000000">
                        <a:lumMod val="75000"/>
                        <a:lumOff val="25000"/>
                      </a:srgbClr>
                    </a:solidFill>
                    <a:cs typeface="Arial" panose="020B0604020202020204" pitchFamily="34" charset="0"/>
                  </a:rPr>
                  <a:t>ETAPA III</a:t>
                </a:r>
              </a:p>
            </p:txBody>
          </p:sp>
        </p:grpSp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706183" y="5646271"/>
              <a:ext cx="697844" cy="607880"/>
            </a:xfrm>
            <a:prstGeom prst="rect">
              <a:avLst/>
            </a:prstGeom>
            <a:noFill/>
            <a:ln w="12700" cap="flat" cmpd="sng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sm" len="sm"/>
              <a:tailEnd type="none" w="sm" len="sm"/>
            </a:ln>
            <a:effectLst/>
          </p:spPr>
          <p:txBody>
            <a:bodyPr lIns="72000" tIns="72000" rIns="72000" bIns="72000"/>
            <a:lstStyle/>
            <a:p>
              <a:pPr algn="just"/>
              <a:r>
                <a:rPr lang="es-MX" sz="800" kern="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11 pozos productores.</a:t>
              </a:r>
            </a:p>
          </p:txBody>
        </p:sp>
        <p:sp>
          <p:nvSpPr>
            <p:cNvPr id="8" name="Rectangle 5"/>
            <p:cNvSpPr>
              <a:spLocks noChangeArrowheads="1"/>
            </p:cNvSpPr>
            <p:nvPr/>
          </p:nvSpPr>
          <p:spPr bwMode="auto">
            <a:xfrm>
              <a:off x="1445301" y="5639921"/>
              <a:ext cx="3167063" cy="614230"/>
            </a:xfrm>
            <a:prstGeom prst="rect">
              <a:avLst/>
            </a:prstGeom>
            <a:noFill/>
            <a:ln w="12700" cap="flat" cmpd="sng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sm" len="sm"/>
              <a:tailEnd type="none" w="sm" len="sm"/>
            </a:ln>
            <a:effectLst/>
          </p:spPr>
          <p:txBody>
            <a:bodyPr lIns="72000" tIns="72000" rIns="72000" bIns="72000"/>
            <a:lstStyle/>
            <a:p>
              <a:pPr algn="just">
                <a:defRPr/>
              </a:pPr>
              <a:r>
                <a:rPr lang="es-MX" sz="800" kern="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Baja de producción a un promedio de 700 bd debido al incremento del corte de agua.</a:t>
              </a:r>
            </a:p>
          </p:txBody>
        </p:sp>
        <p:sp>
          <p:nvSpPr>
            <p:cNvPr id="9" name="Rectangle 5"/>
            <p:cNvSpPr>
              <a:spLocks noChangeArrowheads="1"/>
            </p:cNvSpPr>
            <p:nvPr/>
          </p:nvSpPr>
          <p:spPr bwMode="auto">
            <a:xfrm>
              <a:off x="4659990" y="5646271"/>
              <a:ext cx="1331912" cy="607880"/>
            </a:xfrm>
            <a:prstGeom prst="rect">
              <a:avLst/>
            </a:prstGeom>
            <a:noFill/>
            <a:ln w="12700" cap="flat" cmpd="sng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sm" len="sm"/>
              <a:tailEnd type="none" w="sm" len="sm"/>
            </a:ln>
            <a:effectLst/>
          </p:spPr>
          <p:txBody>
            <a:bodyPr lIns="72000" tIns="72000" rIns="72000" bIns="72000"/>
            <a:lstStyle/>
            <a:p>
              <a:pPr algn="just"/>
              <a:r>
                <a:rPr lang="es-MX" sz="800" kern="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Cierre por fuga en oleoducto de 6” de Batería Tintal a Trampa Chipilin.</a:t>
              </a:r>
            </a:p>
          </p:txBody>
        </p:sp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6074451" y="5646271"/>
              <a:ext cx="793277" cy="607880"/>
            </a:xfrm>
            <a:prstGeom prst="rect">
              <a:avLst/>
            </a:prstGeom>
            <a:noFill/>
            <a:ln w="12700" cap="flat" cmpd="sng">
              <a:solidFill>
                <a:schemeClr val="tx1">
                  <a:lumMod val="65000"/>
                  <a:lumOff val="35000"/>
                </a:schemeClr>
              </a:solidFill>
              <a:prstDash val="sysDash"/>
              <a:miter lim="800000"/>
              <a:headEnd type="none" w="sm" len="sm"/>
              <a:tailEnd type="none" w="sm" len="sm"/>
            </a:ln>
            <a:effectLst/>
          </p:spPr>
          <p:txBody>
            <a:bodyPr lIns="72000" tIns="72000" rIns="72000" bIns="72000"/>
            <a:lstStyle/>
            <a:p>
              <a:pPr algn="just">
                <a:defRPr/>
              </a:pPr>
              <a:r>
                <a:rPr lang="es-MX" sz="700" kern="0" dirty="0">
                  <a:solidFill>
                    <a:srgbClr val="000000"/>
                  </a:solidFill>
                  <a:latin typeface="Arial"/>
                </a:rPr>
                <a:t>Perforaciones direccionales</a:t>
              </a:r>
            </a:p>
            <a:p>
              <a:pPr algn="just">
                <a:defRPr/>
              </a:pPr>
              <a:r>
                <a:rPr lang="es-MX" sz="700" kern="0" dirty="0">
                  <a:solidFill>
                    <a:srgbClr val="000000"/>
                  </a:solidFill>
                  <a:latin typeface="Arial"/>
                </a:rPr>
                <a:t>RMA’s , sistemas artificiales </a:t>
              </a:r>
            </a:p>
            <a:p>
              <a:pPr algn="just">
                <a:defRPr/>
              </a:pPr>
              <a:endParaRPr lang="es-MX" sz="700" kern="0" dirty="0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18" name="Imagen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796" y="365125"/>
            <a:ext cx="825773" cy="9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610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Propuesta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/>
              <a:t>De acuerdo al tipo de crudo de 15 API proponemos la inyección de dos productos</a:t>
            </a:r>
          </a:p>
          <a:p>
            <a:pPr lvl="1"/>
            <a:r>
              <a:rPr lang="es-MX" dirty="0"/>
              <a:t>EXCO FLOW X .  Limpiador y nano surfactante para fluidizar hidrocarburos de alto peso molecular</a:t>
            </a:r>
          </a:p>
          <a:p>
            <a:pPr marL="457200" lvl="1" indent="0">
              <a:buNone/>
            </a:pPr>
            <a:endParaRPr lang="es-MX" dirty="0"/>
          </a:p>
          <a:p>
            <a:pPr lvl="1"/>
            <a:r>
              <a:rPr lang="es-MX" dirty="0"/>
              <a:t>EXCO FLOW XII. Súper limpiador para hidrocarburos asfáltenos y parafinicos.</a:t>
            </a:r>
          </a:p>
          <a:p>
            <a:pPr lvl="1"/>
            <a:endParaRPr lang="es-MX" dirty="0"/>
          </a:p>
          <a:p>
            <a:r>
              <a:rPr lang="es-MX" dirty="0"/>
              <a:t>Se propone una evaluación máxima de 72 hrs , inyectando de 10 a 30 lts/hr por medio de equipo de inyección capilar a 80 mts de profundidad.</a:t>
            </a:r>
          </a:p>
          <a:p>
            <a:r>
              <a:rPr lang="es-MX" dirty="0"/>
              <a:t>Se llevaran registros de comportamiento cada hora.</a:t>
            </a:r>
          </a:p>
          <a:p>
            <a:r>
              <a:rPr lang="es-MX" dirty="0"/>
              <a:t>Al final entregaremos un reporte del comportamiento de cada químico y mezclados.</a:t>
            </a:r>
          </a:p>
          <a:p>
            <a:r>
              <a:rPr lang="es-MX" dirty="0"/>
              <a:t>Nuestros productos no contienen halógenos ni los generan se anexara hojas de seguridad, hojas técnicas y análisis de laboratorio.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2894" y="230188"/>
            <a:ext cx="1088801" cy="1243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765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Laboratorio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Pruebas de taponamiento de el campo OTATES.</a:t>
            </a:r>
          </a:p>
          <a:p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18" y="2461078"/>
            <a:ext cx="4292466" cy="3080431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2515541" y="5807630"/>
            <a:ext cx="5070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Muestra del producto de taponamiento del pozo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0540" y="343286"/>
            <a:ext cx="825773" cy="9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167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Laboratorio.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sz="1800" dirty="0"/>
              <a:t>Se adiciono EXCO FLOW X y EXCO FLOW XII  50%-50% al 10% con agua a 20°C</a:t>
            </a:r>
            <a:r>
              <a:rPr lang="es-MX" dirty="0"/>
              <a:t>.</a:t>
            </a:r>
          </a:p>
          <a:p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r>
              <a:rPr lang="es-MX" dirty="0"/>
              <a:t>           </a:t>
            </a:r>
            <a:r>
              <a:rPr lang="es-MX" sz="1400" dirty="0"/>
              <a:t>30 min                                                                            2 horas                                                        6 horas       </a:t>
            </a:r>
          </a:p>
          <a:p>
            <a:pPr marL="0" indent="0">
              <a:buNone/>
            </a:pPr>
            <a:endParaRPr lang="es-MX" sz="14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500" y="2596444"/>
            <a:ext cx="2958885" cy="275807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938" y="2596444"/>
            <a:ext cx="3030579" cy="28349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467" y="2596444"/>
            <a:ext cx="2872456" cy="275807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8173" y="343286"/>
            <a:ext cx="825773" cy="94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1379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Laboratorio</a:t>
            </a: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387" y="1694261"/>
            <a:ext cx="3801791" cy="365667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2656" y="1754563"/>
            <a:ext cx="3804351" cy="359637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025422" y="5791200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12 horas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942217" y="5904411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24 horas</a:t>
            </a: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121" y="510562"/>
            <a:ext cx="905825" cy="103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94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Pruebas de laboratorio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Se tomo una muestra de 500 grs de material de pozo</a:t>
            </a:r>
          </a:p>
          <a:p>
            <a:pPr lvl="2"/>
            <a:r>
              <a:rPr lang="es-MX" dirty="0"/>
              <a:t>43% arenas </a:t>
            </a:r>
          </a:p>
          <a:p>
            <a:pPr lvl="2"/>
            <a:r>
              <a:rPr lang="es-MX" dirty="0"/>
              <a:t>12.5% parafinas</a:t>
            </a:r>
          </a:p>
          <a:p>
            <a:pPr lvl="2"/>
            <a:r>
              <a:rPr lang="es-MX" dirty="0"/>
              <a:t>23.5% asfáltenos</a:t>
            </a:r>
          </a:p>
          <a:p>
            <a:pPr lvl="2"/>
            <a:r>
              <a:rPr lang="es-MX" dirty="0"/>
              <a:t>21%  hidrocarburos diversos</a:t>
            </a:r>
          </a:p>
          <a:p>
            <a:pPr lvl="2"/>
            <a:endParaRPr lang="es-MX" dirty="0"/>
          </a:p>
          <a:p>
            <a:pPr lvl="1"/>
            <a:r>
              <a:rPr lang="es-MX" dirty="0"/>
              <a:t>Después de 24 horas el material se fluidizo en un 90% y el material arenisco y asfáltenos dispersos en el liquido.</a:t>
            </a:r>
          </a:p>
          <a:p>
            <a:pPr lvl="1"/>
            <a:endParaRPr lang="es-MX" dirty="0"/>
          </a:p>
          <a:p>
            <a:r>
              <a:rPr lang="es-MX" dirty="0"/>
              <a:t>Las posibilidades de éxito en el Activo TINTAL es muy alto.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7483" y="230188"/>
            <a:ext cx="1271777" cy="145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926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Azul cáli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438</Words>
  <Application>Microsoft Macintosh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Arial Narrow</vt:lpstr>
      <vt:lpstr>Tema de Office</vt:lpstr>
      <vt:lpstr>TRATAMIENTO DE INYECCION QUIMICA A POZOS TINTAL</vt:lpstr>
      <vt:lpstr>ANTECEDENTES</vt:lpstr>
      <vt:lpstr>Historial</vt:lpstr>
      <vt:lpstr>Propuesta</vt:lpstr>
      <vt:lpstr>Pruebas de Laboratorio</vt:lpstr>
      <vt:lpstr>Pruebas de Laboratorio.</vt:lpstr>
      <vt:lpstr>Pruebas de Laboratorio</vt:lpstr>
      <vt:lpstr>Pruebas de laboratorio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TRATAMIENTO DE INYECCION QUIMICA A POZOS TINTAL</dc:title>
  <dc:creator>HP</dc:creator>
  <cp:lastModifiedBy>Daniel Hernandez</cp:lastModifiedBy>
  <cp:revision>10</cp:revision>
  <dcterms:created xsi:type="dcterms:W3CDTF">2019-02-15T19:43:07Z</dcterms:created>
  <dcterms:modified xsi:type="dcterms:W3CDTF">2019-02-25T16:06:51Z</dcterms:modified>
</cp:coreProperties>
</file>

<file path=docProps/thumbnail.jpeg>
</file>